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本デッキは、社内で研修動画の内製化とSCORM 1.2 LMS連携を提案するためのテンプレートです。各社の状況に応じて差し替えてご利用ください。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リスクを抑えた段階的アプローチです。Phase 1は無料トライアル30日なので予算決裁不要、試してから判断できます。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Phase 1の予算は0円。経営層が「試してから決める」と言える状態にしておくのが重要です。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金額は各社の動画本数・現状の外注規模に応じて差し替えてください。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3つともコストはかかりません。経営層には「予算をいただきたいのではなく、試用判断のために工数承認をいただきたい」というフレームで提案するのが効果的です。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ご検討ありがとうございます。共同検証や個別要件は info@h-insight.jp までお気軽にどうぞ。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規制、コスト、監査の3つの圧力が同時に来ています。個別に対応するのではなく、内製化とLMS連携で同時に解決するアプローチを提案します。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現状の課題を5つに整理しました。各社の状況に応じて、当てはまるもの・より深刻なものを残し、追加してください。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Insight Training Studioは、これら6つの機能を統合したWindowsデスクトップアプリです。個人〜法人〜大企業すべてで同じ機能が使えます。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1,500万円が5万円になります。動画本数・外注単価は各社の実数値に置き換えてください。10本/年なら300万円→5万円、20本/年なら600万円→5万円。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外国人材向け研修は、コストだけでなく安全と離職率にも直結します。母国語で正確に伝わることが、現場の安全と定着につながります。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詳細は insight-office.com/ja/topics/scorm-1-2 に5分入門ガイドがあります。サンプルSCORM ZIPもダウンロードして実際の自社LMSで動作確認できます。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クラウドSaaSのCopilotやChatGPTでは難しい、機密研修動画の内製化を実現できます。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他のソリューションは特定の用途に強いですが、5軸を1ツールで満たすのはINMVだけです。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011680"/>
            <a:ext cx="1069848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社内稟議書テンプレート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2560320"/>
            <a:ext cx="10698480" cy="10972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600" b="1">
                <a:solidFill>
                  <a:srgbClr val="1C1917"/>
                </a:solidFill>
                <a:latin typeface="Yu Gothic UI"/>
              </a:defRPr>
            </a:pPr>
            <a:r>
              <a:t>研修動画の内製化と SCORM 1.2 LMS 連携の導入提案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3749039"/>
            <a:ext cx="10698480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600" b="0">
                <a:solidFill>
                  <a:srgbClr val="57534E"/>
                </a:solidFill>
                <a:latin typeface="Yu Gothic UI"/>
              </a:defRPr>
            </a:pPr>
            <a:r>
              <a:t>外注コスト削減・育成就労 2027 対応・法定研修の完了証跡自動化を1ツールで実現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029200"/>
            <a:ext cx="50292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0">
                <a:solidFill>
                  <a:srgbClr val="57534E"/>
                </a:solidFill>
                <a:latin typeface="Yu Gothic UI"/>
              </a:defRPr>
            </a:pPr>
            <a:r>
              <a:t>提案者: [部署名・氏名を記入]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394960"/>
            <a:ext cx="50292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0">
                <a:solidFill>
                  <a:srgbClr val="57534E"/>
                </a:solidFill>
                <a:latin typeface="Yu Gothic UI"/>
              </a:defRPr>
            </a:pPr>
            <a:r>
              <a:t>提案日: 20XX 年 XX 月 XX 日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760720"/>
            <a:ext cx="50292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0">
                <a:solidFill>
                  <a:srgbClr val="57534E"/>
                </a:solidFill>
                <a:latin typeface="Yu Gothic UI"/>
              </a:defRPr>
            </a:pPr>
            <a:r>
              <a:t>対象: 経営層・部門長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0" y="5394960"/>
            <a:ext cx="45720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powered by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0" y="5715000"/>
            <a:ext cx="45720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HARMONIC insight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0" y="6080760"/>
            <a:ext cx="45720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Insight Training Studio (INMV)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1 / 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ROLLOUT 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段階的導入プラン — リスクを抑えながら全社展開へ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011680"/>
            <a:ext cx="3703320" cy="548640"/>
          </a:xfrm>
          <a:prstGeom prst="rect">
            <a:avLst/>
          </a:prstGeom>
          <a:solidFill>
            <a:srgbClr val="2C5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011680"/>
            <a:ext cx="37033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Yu Gothic UI"/>
              </a:defRPr>
            </a:pPr>
            <a:r>
              <a:t>Phase 1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2560320"/>
            <a:ext cx="3703320" cy="338328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2697480"/>
            <a:ext cx="315467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600" b="1">
                <a:solidFill>
                  <a:srgbClr val="1C1917"/>
                </a:solidFill>
                <a:latin typeface="Yu Gothic UI"/>
              </a:defRPr>
            </a:pPr>
            <a:r>
              <a:t>試用 (1 か月)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246120"/>
            <a:ext cx="3154679" cy="2743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1〜2 名で 30 日無料トライアル開始</a:t>
            </a:r>
            <a:br/>
            <a:r>
              <a:t>• 既存 PPT 研修資料 5 本を動画化</a:t>
            </a:r>
            <a:br/>
            <a:r>
              <a:t>• IT/HR/法務でレビュー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25112" y="2011680"/>
            <a:ext cx="3703320" cy="54864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25112" y="2011680"/>
            <a:ext cx="37033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Yu Gothic UI"/>
              </a:defRPr>
            </a:pPr>
            <a:r>
              <a:t>Phase 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25112" y="2560320"/>
            <a:ext cx="3703320" cy="338328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9431" y="2697480"/>
            <a:ext cx="315467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600" b="1">
                <a:solidFill>
                  <a:srgbClr val="1C1917"/>
                </a:solidFill>
                <a:latin typeface="Yu Gothic UI"/>
              </a:defRPr>
            </a:pPr>
            <a:r>
              <a:t>部門展開 (3 か月)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99431" y="3246120"/>
            <a:ext cx="3154679" cy="2743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法人ライセンス 5〜10 端末で部門導入</a:t>
            </a:r>
            <a:br/>
            <a:r>
              <a:t>• Moodle/社内 LMS との連携テスト</a:t>
            </a:r>
            <a:br/>
            <a:r>
              <a:t>• 育成就労 9 言語版を試作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93023" y="2011680"/>
            <a:ext cx="3703320" cy="548640"/>
          </a:xfrm>
          <a:prstGeom prst="rect">
            <a:avLst/>
          </a:prstGeom>
          <a:solidFill>
            <a:srgbClr val="16A34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93023" y="2011680"/>
            <a:ext cx="37033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Yu Gothic UI"/>
              </a:defRPr>
            </a:pPr>
            <a:r>
              <a:t>Phase 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193023" y="2560320"/>
            <a:ext cx="3703320" cy="338328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67344" y="2697480"/>
            <a:ext cx="315467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600" b="1">
                <a:solidFill>
                  <a:srgbClr val="1C1917"/>
                </a:solidFill>
                <a:latin typeface="Yu Gothic UI"/>
              </a:defRPr>
            </a:pPr>
            <a:r>
              <a:t>全社展開 (6 か月)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67344" y="3246120"/>
            <a:ext cx="3154679" cy="2743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全社ライセンスに拡張</a:t>
            </a:r>
            <a:br/>
            <a:r>
              <a:t>• 法定研修の SCORM 配信を本番稼働</a:t>
            </a:r>
            <a:br/>
            <a:r>
              <a:t>• 外国人材向け多言語研修の運用開始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172200"/>
            <a:ext cx="112471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1">
                <a:solidFill>
                  <a:srgbClr val="B8942F"/>
                </a:solidFill>
                <a:latin typeface="Yu Gothic UI"/>
              </a:defRPr>
            </a:pPr>
            <a:r>
              <a:t>→ Phase 1 で判断 → Phase 2 で検証 → Phase 3 で本番化。意思決定の中断ポイントを各フェーズ末に設置。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10 /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DECISION REQUIRED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本提案で必要な決裁事項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920240"/>
            <a:ext cx="11292840" cy="7772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1920240"/>
            <a:ext cx="32004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1">
                <a:solidFill>
                  <a:srgbClr val="1C1917"/>
                </a:solidFill>
                <a:latin typeface="Yu Gothic UI"/>
              </a:defRPr>
            </a:pPr>
            <a:r>
              <a:t>予算（Phase 1）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31920" y="1920240"/>
            <a:ext cx="347472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0 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79" y="1920240"/>
            <a:ext cx="41148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30 日無料トライアル — 試用判断のための予算は不要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788920"/>
            <a:ext cx="11292840" cy="7772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788920"/>
            <a:ext cx="32004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1">
                <a:solidFill>
                  <a:srgbClr val="1C1917"/>
                </a:solidFill>
                <a:latin typeface="Yu Gothic UI"/>
              </a:defRPr>
            </a:pPr>
            <a:r>
              <a:t>予算（Phase 2）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31920" y="2788920"/>
            <a:ext cx="347472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¥250,000〜500,000 / 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98079" y="2788920"/>
            <a:ext cx="41148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法人ライセンス ¥50,000 × 5〜10 端末（税抜）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657600"/>
            <a:ext cx="11292840" cy="7772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657600"/>
            <a:ext cx="32004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1">
                <a:solidFill>
                  <a:srgbClr val="1C1917"/>
                </a:solidFill>
                <a:latin typeface="Yu Gothic UI"/>
              </a:defRPr>
            </a:pPr>
            <a:r>
              <a:t>予算（Phase 3）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31920" y="3657600"/>
            <a:ext cx="347472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全社展開時に再見積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98079" y="3657600"/>
            <a:ext cx="41148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端末数に応じて。ENT プランでは個別見積（大規模展開向け）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4526279"/>
            <a:ext cx="11292840" cy="7772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526279"/>
            <a:ext cx="32004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1">
                <a:solidFill>
                  <a:srgbClr val="1C1917"/>
                </a:solidFill>
                <a:latin typeface="Yu Gothic UI"/>
              </a:defRPr>
            </a:pPr>
            <a:r>
              <a:t>人的工数（試用期間）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31920" y="4526279"/>
            <a:ext cx="347472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IT 1 名 × 月 8h + HR 1 名 × 月 8h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498079" y="4526279"/>
            <a:ext cx="41148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PPT を入れて動画書き出し → LMS 連携テストの実工数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394960"/>
            <a:ext cx="11292840" cy="7772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" y="5394960"/>
            <a:ext cx="32004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1">
                <a:solidFill>
                  <a:srgbClr val="1C1917"/>
                </a:solidFill>
                <a:latin typeface="Yu Gothic UI"/>
              </a:defRPr>
            </a:pPr>
            <a:r>
              <a:t>承認の主体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31920" y="5394960"/>
            <a:ext cx="347472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情報システム部 + 人事部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5394960"/>
            <a:ext cx="4114800" cy="7772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法務・コンプラ部門にもセキュリティ仕様の事前確認を依頼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11 /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ROI 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投資対効果サマリー — 1 年で 30 倍超のリターン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920240"/>
            <a:ext cx="11292840" cy="128016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920240"/>
            <a:ext cx="1129284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Yu Gothic UI"/>
              </a:defRPr>
            </a:pPr>
            <a:r>
              <a:t>削減効果 / 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377440"/>
            <a:ext cx="11292840" cy="8229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Yu Gothic UI"/>
              </a:defRPr>
            </a:pPr>
            <a:r>
              <a:t>約 1,495 万円 削減（投資 5 万円に対し 約 299 倍）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520440"/>
            <a:ext cx="112928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3520440"/>
            <a:ext cx="777240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0">
                <a:solidFill>
                  <a:srgbClr val="1C1917"/>
                </a:solidFill>
                <a:latin typeface="Yu Gothic UI"/>
              </a:defRPr>
            </a:pPr>
            <a:r>
              <a:t>動画外注費の削減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503920" y="3520440"/>
            <a:ext cx="30175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1,495 万円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4160520"/>
            <a:ext cx="112928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4160520"/>
            <a:ext cx="777240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0">
                <a:solidFill>
                  <a:srgbClr val="1C1917"/>
                </a:solidFill>
                <a:latin typeface="Yu Gothic UI"/>
              </a:defRPr>
            </a:pPr>
            <a:r>
              <a:t>多言語化費用の削減（育成就労 9 言語想定）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03920" y="4160520"/>
            <a:ext cx="30175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270 万円〜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4800600"/>
            <a:ext cx="112928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31520" y="4800600"/>
            <a:ext cx="777240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0">
                <a:solidFill>
                  <a:srgbClr val="1C1917"/>
                </a:solidFill>
                <a:latin typeface="Yu Gothic UI"/>
              </a:defRPr>
            </a:pPr>
            <a:r>
              <a:t>LMS 連携の手作業削減（完了集計）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03920" y="4800600"/>
            <a:ext cx="30175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120 時間 / 年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5440679"/>
            <a:ext cx="11292840" cy="5486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1520" y="5440679"/>
            <a:ext cx="777240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200" b="0">
                <a:solidFill>
                  <a:srgbClr val="1C1917"/>
                </a:solidFill>
                <a:latin typeface="Yu Gothic UI"/>
              </a:defRPr>
            </a:pPr>
            <a:r>
              <a:t>研修改訂サイクルの短縮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503920" y="5440679"/>
            <a:ext cx="3017520" cy="5486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r">
              <a:defRPr sz="1400" b="1">
                <a:solidFill>
                  <a:srgbClr val="B8942F"/>
                </a:solidFill>
                <a:latin typeface="Yu Gothic UI"/>
              </a:defRPr>
            </a:pPr>
            <a:r>
              <a:t>4 週間 → 1 日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1">
                <a:solidFill>
                  <a:srgbClr val="B8942F"/>
                </a:solidFill>
                <a:latin typeface="Yu Gothic UI"/>
              </a:defRPr>
            </a:pPr>
            <a:r>
              <a:t>→ コスト削減だけでなく、改訂サイクル短縮による研修コンテンツの鮮度向上効果も大きい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12 /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NEXT ACTION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決裁いただきたい次の 3 アクション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965960"/>
            <a:ext cx="822960" cy="123444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965960"/>
            <a:ext cx="822960" cy="12344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Yu Gothic UI"/>
              </a:defRPr>
            </a:pPr>
            <a:r>
              <a:t>1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5880" y="1965960"/>
            <a:ext cx="10424160" cy="12344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508760" y="2057400"/>
            <a:ext cx="822960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500" b="1">
                <a:solidFill>
                  <a:srgbClr val="1C1917"/>
                </a:solidFill>
                <a:latin typeface="Yu Gothic UI"/>
              </a:defRPr>
            </a:pPr>
            <a:r>
              <a:t>30 日無料トライアルの開始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08760" y="2514600"/>
            <a:ext cx="822960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license.h-insight.jp/download/INMV から無料ダウンロード。クレジットカード不要・予算決裁不要・即日試用可能。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149840" y="2057400"/>
            <a:ext cx="1554480" cy="3657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担当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149840" y="2423160"/>
            <a:ext cx="15544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B8942F"/>
                </a:solidFill>
                <a:latin typeface="Yu Gothic UI"/>
              </a:defRPr>
            </a:pPr>
            <a:r>
              <a:t>IT 担当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383280"/>
            <a:ext cx="822960" cy="123444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3383280"/>
            <a:ext cx="822960" cy="12344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Yu Gothic UI"/>
              </a:defRPr>
            </a:pPr>
            <a:r>
              <a:t>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25880" y="3383280"/>
            <a:ext cx="10424160" cy="12344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508760" y="3474720"/>
            <a:ext cx="822960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500" b="1">
                <a:solidFill>
                  <a:srgbClr val="1C1917"/>
                </a:solidFill>
                <a:latin typeface="Yu Gothic UI"/>
              </a:defRPr>
            </a:pPr>
            <a:r>
              <a:t>業務システム 1 つを試験動画化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08760" y="3931920"/>
            <a:ext cx="822960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実際の業務システム（例: Salesforce / 自社開発の基幹）の操作研修を試作。画面録画＋ステップキャプチャの効果を IT/HR で評価。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149840" y="3474720"/>
            <a:ext cx="1554480" cy="3657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担当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149840" y="3840480"/>
            <a:ext cx="15544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B8942F"/>
                </a:solidFill>
                <a:latin typeface="Yu Gothic UI"/>
              </a:defRPr>
            </a:pPr>
            <a:r>
              <a:t>IT + HR 担当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4800600"/>
            <a:ext cx="822960" cy="123444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7200" y="4800600"/>
            <a:ext cx="822960" cy="123444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  <a:latin typeface="Yu Gothic UI"/>
              </a:defRPr>
            </a:pPr>
            <a:r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25880" y="4800600"/>
            <a:ext cx="10424160" cy="123444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508760" y="4892040"/>
            <a:ext cx="822960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500" b="1">
                <a:solidFill>
                  <a:srgbClr val="1C1917"/>
                </a:solidFill>
                <a:latin typeface="Yu Gothic UI"/>
              </a:defRPr>
            </a:pPr>
            <a:r>
              <a:t>サンプル SCORM ZIP を社内 LMS で動作確認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508760" y="5349240"/>
            <a:ext cx="8229600" cy="6400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insight-office.com/ja/topics/scorm-1-2 から SCORM 1.2 サンプル ZIP をダウンロード。自社 LMS に取り込んで完了証跡の自動記録を実検証。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149840" y="4892040"/>
            <a:ext cx="1554480" cy="3657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担当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149840" y="5257800"/>
            <a:ext cx="1554480" cy="64008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B8942F"/>
                </a:solidFill>
                <a:latin typeface="Yu Gothic UI"/>
              </a:defRPr>
            </a:pPr>
            <a:r>
              <a:t>IT + 人事システム担当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13 /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REFERENCES &amp; CONTACT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参考資料・お問い合わせ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920240"/>
            <a:ext cx="11292840" cy="86868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011680"/>
            <a:ext cx="77724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300" b="1">
                <a:solidFill>
                  <a:srgbClr val="1C1917"/>
                </a:solidFill>
                <a:latin typeface="Yu Gothic UI"/>
              </a:defRPr>
            </a:pPr>
            <a:r>
              <a:t>製品 LP（Insight Training Studio）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377440"/>
            <a:ext cx="77724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B8942F"/>
                </a:solidFill>
                <a:latin typeface="Yu Gothic UI"/>
              </a:defRPr>
            </a:pPr>
            <a:r>
              <a:t>insight-office.com/ja/inmv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03920" y="210312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全機能一覧・料金プラン・FAQ・無料ダウンロード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880360"/>
            <a:ext cx="11292840" cy="86868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971800"/>
            <a:ext cx="77724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300" b="1">
                <a:solidFill>
                  <a:srgbClr val="1C1917"/>
                </a:solidFill>
                <a:latin typeface="Yu Gothic UI"/>
              </a:defRPr>
            </a:pPr>
            <a:r>
              <a:t>SCORM 1.2 入門ガイド（5 分で読める）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337560"/>
            <a:ext cx="77724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B8942F"/>
                </a:solidFill>
                <a:latin typeface="Yu Gothic UI"/>
              </a:defRPr>
            </a:pPr>
            <a:r>
              <a:t>insight-office.com/ja/topics/scorm-1-2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03920" y="306324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規格解説・対応 LMS・サンプル SCORM ZIP（13 MB）・60 秒解説動画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840480"/>
            <a:ext cx="11292840" cy="86868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931920"/>
            <a:ext cx="77724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300" b="1">
                <a:solidFill>
                  <a:srgbClr val="1C1917"/>
                </a:solidFill>
                <a:latin typeface="Yu Gothic UI"/>
              </a:defRPr>
            </a:pPr>
            <a:r>
              <a:t>60 秒解説動画（INMV で内製）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4297680"/>
            <a:ext cx="77724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B8942F"/>
                </a:solidFill>
                <a:latin typeface="Yu Gothic UI"/>
              </a:defRPr>
            </a:pPr>
            <a:r>
              <a:t>insight-office.com/ja/topics/scorm-1-2#video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503920" y="402336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PPTX → INMV で動画化した実例。同じ pipeline で自社研修動画が作れる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4800600"/>
            <a:ext cx="11292840" cy="86868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892040"/>
            <a:ext cx="77724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300" b="1">
                <a:solidFill>
                  <a:srgbClr val="1C1917"/>
                </a:solidFill>
                <a:latin typeface="Yu Gothic UI"/>
              </a:defRPr>
            </a:pPr>
            <a:r>
              <a:t>法人問い合わせ・共同検証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" y="5257800"/>
            <a:ext cx="777240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B8942F"/>
                </a:solidFill>
                <a:latin typeface="Yu Gothic UI"/>
              </a:defRPr>
            </a:pPr>
            <a:r>
              <a:t>info@h-insight.jp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03920" y="498348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自社 LMS との互換性検証・大規模展開のご相談・カスタム要件の個別対応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5852160"/>
            <a:ext cx="11292840" cy="73152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5852160"/>
            <a:ext cx="11292840" cy="73152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Yu Gothic UI"/>
              </a:defRPr>
            </a:pPr>
            <a:r>
              <a:t>まず Phase 1（30 日無料トライアル）から。決裁手続きは試用後の判断で問題ありません。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14 /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WHY NOW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なぜ今、内製化に踏み切るのか — 3 つの圧力が同時に来ている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011680"/>
            <a:ext cx="370332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240280"/>
            <a:ext cx="3154679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0">
                <a:solidFill>
                  <a:srgbClr val="1C1917"/>
                </a:solidFill>
                <a:latin typeface="Yu Gothic UI"/>
              </a:defRPr>
            </a:pPr>
            <a:r>
              <a:t>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834640"/>
            <a:ext cx="315467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800" b="1">
                <a:solidFill>
                  <a:srgbClr val="1C1917"/>
                </a:solidFill>
                <a:latin typeface="Yu Gothic UI"/>
              </a:defRPr>
            </a:pPr>
            <a:r>
              <a:t>規制圧力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3291840"/>
            <a:ext cx="3154679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1">
                <a:solidFill>
                  <a:srgbClr val="B8942F"/>
                </a:solidFill>
                <a:latin typeface="Yu Gothic UI"/>
              </a:defRPr>
            </a:pPr>
            <a:r>
              <a:t>2027 年 4 月施行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3931920"/>
            <a:ext cx="3154679" cy="21031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育成就労制度（旧・技能実習）への移行で、外国人材向けの母国語安全衛生研修・業務研修の整備が事実上必須に。対応遅れは受入停止のリスク。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25112" y="2011680"/>
            <a:ext cx="370332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99431" y="2240280"/>
            <a:ext cx="3154679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0">
                <a:solidFill>
                  <a:srgbClr val="1C1917"/>
                </a:solidFill>
                <a:latin typeface="Yu Gothic UI"/>
              </a:defRPr>
            </a:pPr>
            <a:r>
              <a:t>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99431" y="2834640"/>
            <a:ext cx="315467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800" b="1">
                <a:solidFill>
                  <a:srgbClr val="1C1917"/>
                </a:solidFill>
                <a:latin typeface="Yu Gothic UI"/>
              </a:defRPr>
            </a:pPr>
            <a:r>
              <a:t>コスト圧力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99431" y="3291840"/>
            <a:ext cx="3154679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1">
                <a:solidFill>
                  <a:srgbClr val="B8942F"/>
                </a:solidFill>
                <a:latin typeface="Yu Gothic UI"/>
              </a:defRPr>
            </a:pPr>
            <a:r>
              <a:t>1 本 30 万円 × 50 本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99431" y="3931920"/>
            <a:ext cx="3154679" cy="21031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従来の研修動画外注は 1 本 30 万円前後。年間 50 本で 1,500 万円の固定費。改訂・多言語化のたびに追加費用が発生し、DX 予算を圧迫。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93023" y="2011680"/>
            <a:ext cx="370332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467344" y="2240280"/>
            <a:ext cx="3154679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0">
                <a:solidFill>
                  <a:srgbClr val="1C1917"/>
                </a:solidFill>
                <a:latin typeface="Yu Gothic UI"/>
              </a:defRPr>
            </a:pPr>
            <a:r>
              <a:t>📊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67344" y="2834640"/>
            <a:ext cx="315467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800" b="1">
                <a:solidFill>
                  <a:srgbClr val="1C1917"/>
                </a:solidFill>
                <a:latin typeface="Yu Gothic UI"/>
              </a:defRPr>
            </a:pPr>
            <a:r>
              <a:t>監査圧力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67344" y="3291840"/>
            <a:ext cx="3154679" cy="5486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1">
                <a:solidFill>
                  <a:srgbClr val="B8942F"/>
                </a:solidFill>
                <a:latin typeface="Yu Gothic UI"/>
              </a:defRPr>
            </a:pPr>
            <a:r>
              <a:t>Excel 手集計の限界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67344" y="3931920"/>
            <a:ext cx="3154679" cy="21031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法定研修（安全衛生・ハラスメント・育成就労）の実施証跡を行政検査用に手集計。監査時に「誰がいつ最後まで視聴したか」を遡って提示できる体制が必要。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1792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1">
                <a:solidFill>
                  <a:srgbClr val="B8942F"/>
                </a:solidFill>
                <a:latin typeface="Yu Gothic UI"/>
              </a:defRPr>
            </a:pPr>
            <a:r>
              <a:t>→ これら 3 つは独立して発生しているのではなく、同時に解決できる「内製化 × LMS 連携」が要点。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2 / 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CURRENT STATE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現状の課題（自社状況に書き換えて利用）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011680"/>
            <a:ext cx="54864" cy="640080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2011680"/>
            <a:ext cx="109728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動画制作を外注頼りで運用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359152"/>
            <a:ext cx="1097280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外注 1 本 30 万円・納期 3〜4 週間。改訂・差し替えがしにくく、最新化が追いつかない。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852928"/>
            <a:ext cx="54864" cy="640080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852928"/>
            <a:ext cx="109728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多言語化が予算的に不可能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3200400"/>
            <a:ext cx="1097280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1 本を 9 言語化すると 270 万円規模になり、育成就労対応が現実的でない。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3694176"/>
            <a:ext cx="54864" cy="640080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3694176"/>
            <a:ext cx="109728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LMS に取り込めず完了証跡が手作業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4041648"/>
            <a:ext cx="1097280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MP4 を社内サーバーに置くだけで、受講者の完了 / 視聴時間を Excel で手集計。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4535424"/>
            <a:ext cx="54864" cy="640080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85800" y="4535424"/>
            <a:ext cx="109728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セキュリティの厳しい研修がクラウドに上げられない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4882896"/>
            <a:ext cx="1097280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個人情報・業務手順を含む研修は、社外 SaaS に上げられない制約がある。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5376672"/>
            <a:ext cx="54864" cy="640080"/>
          </a:xfrm>
          <a:prstGeom prst="rect">
            <a:avLst/>
          </a:prstGeom>
          <a:solidFill>
            <a:srgbClr val="DC26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5376672"/>
            <a:ext cx="1097280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法定研修の改訂サイクルに追従できない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5724144"/>
            <a:ext cx="1097280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法令改正のたびに動画を作り直すのが現実的でない。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3 /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PROPOSAL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提案: Insight Training Studio で研修動画を内製化する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1124712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600" b="1">
                <a:solidFill>
                  <a:srgbClr val="1C1917"/>
                </a:solidFill>
                <a:latin typeface="Yu Gothic UI"/>
              </a:defRPr>
            </a:pPr>
            <a:r>
              <a:t>PowerPoint を入れるだけで、5分で多言語研修動画 + 操作マニュアル + SCORM 1.2 パッケージを生成。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606040"/>
            <a:ext cx="3749039" cy="1737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64008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0">
                <a:solidFill>
                  <a:srgbClr val="1C1917"/>
                </a:solidFill>
                <a:latin typeface="Yu Gothic UI"/>
              </a:defRPr>
            </a:pPr>
            <a:r>
              <a:t>📊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34440" y="2834640"/>
            <a:ext cx="283463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PPT/PDF → 動画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3429000"/>
            <a:ext cx="3291839" cy="868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既存のスライドからナレーション付き動画を5分で。編集スキル不要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25112" y="2606040"/>
            <a:ext cx="3749039" cy="1737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53712" y="2788920"/>
            <a:ext cx="64008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0">
                <a:solidFill>
                  <a:srgbClr val="1C1917"/>
                </a:solidFill>
                <a:latin typeface="Yu Gothic UI"/>
              </a:defRPr>
            </a:pPr>
            <a:r>
              <a:t>🖥️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2351" y="2834640"/>
            <a:ext cx="283463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画面録画 → チュートリアル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53712" y="3429000"/>
            <a:ext cx="3291839" cy="868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システムの操作画面を録画 → AI ナレーション付き研修動画に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93023" y="2606040"/>
            <a:ext cx="3749039" cy="1737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21624" y="2788920"/>
            <a:ext cx="64008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0">
                <a:solidFill>
                  <a:srgbClr val="1C1917"/>
                </a:solidFill>
                <a:latin typeface="Yu Gothic UI"/>
              </a:defRPr>
            </a:pPr>
            <a:r>
              <a:t>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970263" y="2834640"/>
            <a:ext cx="283463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ステップキャプチャ → マニュアル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421624" y="3429000"/>
            <a:ext cx="3291839" cy="868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クリックするだけで番号付き操作手順書を自動生成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507992"/>
            <a:ext cx="3749039" cy="1737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85800" y="4690872"/>
            <a:ext cx="64008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0">
                <a:solidFill>
                  <a:srgbClr val="1C1917"/>
                </a:solidFill>
                <a:latin typeface="Yu Gothic UI"/>
              </a:defRPr>
            </a:pPr>
            <a:r>
              <a:t>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34440" y="4736592"/>
            <a:ext cx="283463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47 言語 + 育成就労 9 言語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" y="5330952"/>
            <a:ext cx="3291839" cy="868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ベトナム・インドネシア・タガログ等を一括出力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25112" y="4507992"/>
            <a:ext cx="3749039" cy="1737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53712" y="4690872"/>
            <a:ext cx="64008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0">
                <a:solidFill>
                  <a:srgbClr val="1C1917"/>
                </a:solidFill>
                <a:latin typeface="Yu Gothic UI"/>
              </a:defRPr>
            </a:pPr>
            <a:r>
              <a:t>🔒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102351" y="4736592"/>
            <a:ext cx="283463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ローカル処理 + BYOK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53712" y="5330952"/>
            <a:ext cx="3291839" cy="868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機密研修はクラウドに上げず、完全オフラインで処理可能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193023" y="4507992"/>
            <a:ext cx="3749039" cy="1737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421624" y="4690872"/>
            <a:ext cx="64008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200" b="0">
                <a:solidFill>
                  <a:srgbClr val="1C1917"/>
                </a:solidFill>
                <a:latin typeface="Yu Gothic UI"/>
              </a:defRPr>
            </a:pPr>
            <a:r>
              <a:t>🎓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70263" y="4736592"/>
            <a:ext cx="283463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SCORM 1.2 出力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21624" y="5330952"/>
            <a:ext cx="3291839" cy="8686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Moodle・Cornerstone など主要 LMS にそのまま投入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635508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B8942F"/>
                </a:solidFill>
                <a:latin typeface="Yu Gothic UI"/>
              </a:defRPr>
            </a:pPr>
            <a:r>
              <a:t>→ 1 つのツールで「動画 × マニュアル × 多言語 × LMS 連携 × セキュリティ」5 軸を同時に解決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4 /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ROI CALCULATION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コスト試算 — 動画外注からの内製化で年間どこまで削減できるか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920240"/>
            <a:ext cx="5486400" cy="393192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057400"/>
            <a:ext cx="530352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DC2626"/>
                </a:solidFill>
                <a:latin typeface="Yu Gothic UI"/>
              </a:defRPr>
            </a:pPr>
            <a:r>
              <a:t>Before（現状・外注）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606040"/>
            <a:ext cx="530352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1,500 万円 / 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24612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0">
                <a:solidFill>
                  <a:srgbClr val="57534E"/>
                </a:solidFill>
                <a:latin typeface="Yu Gothic UI"/>
              </a:defRPr>
            </a:pPr>
            <a:r>
              <a:t>= 1 本 30 万円 × 50 本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70332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納期 3〜4 週間 / 本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06908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改訂・修正は追加費用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43484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多言語化は別費用（× 言語数）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80060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制作品質は外注先依存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16636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LMS 取り込み不可（証跡手集計）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63640" y="1920240"/>
            <a:ext cx="5486400" cy="393192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057400"/>
            <a:ext cx="530352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6A34A"/>
                </a:solidFill>
                <a:latin typeface="Yu Gothic UI"/>
              </a:defRPr>
            </a:pPr>
            <a:r>
              <a:t>After（INMV 内製化）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530352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B8942F"/>
                </a:solidFill>
                <a:latin typeface="Yu Gothic UI"/>
              </a:defRPr>
            </a:pPr>
            <a:r>
              <a:t>5 万円 / 年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324612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0">
                <a:solidFill>
                  <a:srgbClr val="57534E"/>
                </a:solidFill>
                <a:latin typeface="Yu Gothic UI"/>
              </a:defRPr>
            </a:pPr>
            <a:r>
              <a:t>= 法人ライセンス × 1 端末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370332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1 本 5 分で完成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406908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改訂・修正は追加費用なし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443484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多言語化は同一 PPTX から自動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480060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品質は社内基準でコントロール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5166360"/>
            <a:ext cx="53035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• SCORM 1.2 で LMS 自動取り込み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5989320"/>
            <a:ext cx="11292840" cy="50292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5989320"/>
            <a:ext cx="11292840" cy="50292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  <a:latin typeface="Yu Gothic UI"/>
              </a:defRPr>
            </a:pPr>
            <a:r>
              <a:t>削減額: 約 1,495 万円 / 年（99.7%）  →  3 年累計で約 4,485 万円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5 /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MULTILINGUAL ROI · 育成就労 2027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外国人材向け多言語研修 — 追加コストゼロで 9 言語対応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920240"/>
            <a:ext cx="1124712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0">
                <a:solidFill>
                  <a:srgbClr val="57534E"/>
                </a:solidFill>
                <a:latin typeface="Yu Gothic UI"/>
              </a:defRPr>
            </a:pPr>
            <a:r>
              <a:t>育成就労 2027 では、母国語での安全衛生・業務研修が事実上必須に。動画 1 本を 9 言語化したときのコスト試算：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697480"/>
            <a:ext cx="3200400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2697480"/>
            <a:ext cx="3200400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対応方式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0" y="2697480"/>
            <a:ext cx="2560320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0" y="2697480"/>
            <a:ext cx="2560320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コスト試算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17920" y="2697480"/>
            <a:ext cx="2286000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217920" y="2697480"/>
            <a:ext cx="2286000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納期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03920" y="2697480"/>
            <a:ext cx="3200400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503920" y="2697480"/>
            <a:ext cx="3200400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改訂のしやすさ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7200" y="3154680"/>
            <a:ext cx="3200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315468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従来 (外注 × 9 言語)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0" y="3154680"/>
            <a:ext cx="256032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0" y="3154680"/>
            <a:ext cx="2560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270 万円 / 動画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17920" y="3154680"/>
            <a:ext cx="22860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217920" y="3154680"/>
            <a:ext cx="22860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9〜12 週間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503920" y="3154680"/>
            <a:ext cx="3200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503920" y="315468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言語ごとに再発注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3749040"/>
            <a:ext cx="3200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374904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クラウド翻訳サービス + 動画編集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7600" y="3749040"/>
            <a:ext cx="256032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657600" y="3749040"/>
            <a:ext cx="2560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40〜80 万円 / 動画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17920" y="3749040"/>
            <a:ext cx="22860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217920" y="3749040"/>
            <a:ext cx="22860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3〜4 週間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503920" y="3749040"/>
            <a:ext cx="32004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8503920" y="374904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編集者次第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4343400"/>
            <a:ext cx="3200400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0" y="434340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8A6F23"/>
                </a:solidFill>
                <a:latin typeface="Yu Gothic UI"/>
              </a:defRPr>
            </a:pPr>
            <a:r>
              <a:t>INMV (同一 PPTX → 9 言語 TTS 自動)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57600" y="4343400"/>
            <a:ext cx="2560320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657600" y="4343400"/>
            <a:ext cx="2560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8A6F23"/>
                </a:solidFill>
                <a:latin typeface="Yu Gothic UI"/>
              </a:defRPr>
            </a:pPr>
            <a:r>
              <a:t>0 円（ライセンス内）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17920" y="4343400"/>
            <a:ext cx="2286000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217920" y="4343400"/>
            <a:ext cx="22860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8A6F23"/>
                </a:solidFill>
                <a:latin typeface="Yu Gothic UI"/>
              </a:defRPr>
            </a:pPr>
            <a:r>
              <a:t>5 分 / 動画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503920" y="4343400"/>
            <a:ext cx="3200400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503920" y="4343400"/>
            <a:ext cx="320040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8A6F23"/>
                </a:solidFill>
                <a:latin typeface="Yu Gothic UI"/>
              </a:defRPr>
            </a:pPr>
            <a:r>
              <a:t>PPTX 修正→再生成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200" y="5349240"/>
            <a:ext cx="1124712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0">
                <a:solidFill>
                  <a:srgbClr val="57534E"/>
                </a:solidFill>
                <a:latin typeface="Yu Gothic UI"/>
              </a:defRPr>
            </a:pPr>
            <a:r>
              <a:t>育成就労 9 言語プリセット = ベトナム / インドネシア / フィリピン / ネパール / ミャンマー / モンゴル / タイ / 中国 / 英語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0" y="5852160"/>
            <a:ext cx="1124712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1">
                <a:solidFill>
                  <a:srgbClr val="B8942F"/>
                </a:solidFill>
                <a:latin typeface="Yu Gothic UI"/>
              </a:defRPr>
            </a:pPr>
            <a:r>
              <a:t>→ 母国語で正確に伝わるため、安全教育の理解度・遵守率が上がる（事故・離職リスク低減）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6 /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AUDIT COMPLIANCE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SCORM 1.2 で法定研修の完了証跡を自動化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828800"/>
            <a:ext cx="1124712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300" b="0">
                <a:solidFill>
                  <a:srgbClr val="57534E"/>
                </a:solidFill>
                <a:latin typeface="Yu Gothic UI"/>
              </a:defRPr>
            </a:pPr>
            <a:r>
              <a:t>SCORM 1.2 = LMS と研修動画をつなぐ業界標準フォーマット。INMV はこれに準拠した ZIP を出力。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423160"/>
            <a:ext cx="5486400" cy="36576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2560320"/>
            <a:ext cx="521208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8A6F23"/>
                </a:solidFill>
                <a:latin typeface="Yu Gothic UI"/>
              </a:defRPr>
            </a:pPr>
            <a:r>
              <a:t>INMV が自動記録する 3 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017520"/>
            <a:ext cx="5120640" cy="2743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完了ステータス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291839"/>
            <a:ext cx="5120640" cy="2743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B8942F"/>
                </a:solidFill>
                <a:latin typeface="Yu Gothic UI"/>
              </a:defRPr>
            </a:pPr>
            <a:r>
              <a:t>completed / incomplete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3566160"/>
            <a:ext cx="512064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受講者が動画を最後まで見たかどうか — 監査の最重要証跡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977639"/>
            <a:ext cx="5120640" cy="2743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視聴時間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4251959"/>
            <a:ext cx="5120640" cy="2743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B8942F"/>
                </a:solidFill>
                <a:latin typeface="Yu Gothic UI"/>
              </a:defRPr>
            </a:pPr>
            <a:r>
              <a:t>セッション時間 / 累計時間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526279"/>
            <a:ext cx="512064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実視聴時間 — 早送り・流し見の検知が可能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" y="4937759"/>
            <a:ext cx="5120640" cy="2743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再生位置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5212079"/>
            <a:ext cx="5120640" cy="2743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B8942F"/>
                </a:solidFill>
                <a:latin typeface="Yu Gothic UI"/>
              </a:defRPr>
            </a:pPr>
            <a:r>
              <a:t>ブックマーク（5秒スロットル）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5486399"/>
            <a:ext cx="5120640" cy="41148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途中離脱でも続きから再開可能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263640" y="2423160"/>
            <a:ext cx="5486400" cy="36576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46520" y="2560320"/>
            <a:ext cx="521208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8A6F23"/>
                </a:solidFill>
                <a:latin typeface="Yu Gothic UI"/>
              </a:defRPr>
            </a:pPr>
            <a:r>
              <a:t>対応 LMS（SCORM 1.2 準拠）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3017520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Moodle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273552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業界リファレンス LMS（INMV 動作確認済）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520439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Cornerstone OnDemand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776472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海外大手 ENT 向け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4023359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SAP SuccessFactors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4279392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海外大手 ENT 向け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4526279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TalentLMS / iSpring Learn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4782312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中堅向けクラウド LMS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5029199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AirCourse / KIBOW / WisdomBase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5285231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国内クラウド LMS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5532119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100" b="1">
                <a:solidFill>
                  <a:srgbClr val="1C1917"/>
                </a:solidFill>
                <a:latin typeface="Yu Gothic UI"/>
              </a:defRPr>
            </a:pPr>
            <a:r>
              <a:t>SCORM Cloud (Rustici)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5788151"/>
            <a:ext cx="5120640" cy="256032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事前検証通過済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6309360"/>
            <a:ext cx="11247120" cy="2743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1">
                <a:solidFill>
                  <a:srgbClr val="B8942F"/>
                </a:solidFill>
                <a:latin typeface="Yu Gothic UI"/>
              </a:defRPr>
            </a:pPr>
            <a:r>
              <a:t>→ 監査・行政検査時、「誰がいつ最後まで視聴したか」を LMS から PDF 出力で即提示可能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7 /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SECURITY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IT セキュリティ部門の承認が降りやすい設計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011680"/>
            <a:ext cx="557784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194560"/>
            <a:ext cx="54864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400" b="0">
                <a:solidFill>
                  <a:srgbClr val="1C1917"/>
                </a:solidFill>
                <a:latin typeface="Yu Gothic UI"/>
              </a:defRPr>
            </a:pPr>
            <a:r>
              <a:t>💻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286000"/>
            <a:ext cx="448055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ローカル処理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2834640"/>
            <a:ext cx="5120640" cy="9601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PPT・動画・スクリプト・操作録画はすべて社内 PC で完結。クラウドに送信しない。</a:t>
            </a:r>
          </a:p>
        </p:txBody>
      </p:sp>
      <p:sp>
        <p:nvSpPr>
          <p:cNvPr id="9" name="Rectangle 8"/>
          <p:cNvSpPr/>
          <p:nvPr/>
        </p:nvSpPr>
        <p:spPr>
          <a:xfrm>
            <a:off x="6153912" y="2011680"/>
            <a:ext cx="557784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28231" y="2194560"/>
            <a:ext cx="54864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400" b="0">
                <a:solidFill>
                  <a:srgbClr val="1C1917"/>
                </a:solidFill>
                <a:latin typeface="Yu Gothic UI"/>
              </a:defRPr>
            </a:pPr>
            <a:r>
              <a:t>🔑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68312" y="2286000"/>
            <a:ext cx="448055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BYOK（AI 機能のみ）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28231" y="2834640"/>
            <a:ext cx="5120640" cy="9601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AI ナレーション補助等を使う場合のみ、自社契約の Anthropic API キーで通信。通信先は Anthropic 社のみで、当社のサーバーは経由しない。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023360"/>
            <a:ext cx="557784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4206240"/>
            <a:ext cx="54864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400" b="0">
                <a:solidFill>
                  <a:srgbClr val="1C1917"/>
                </a:solidFill>
                <a:latin typeface="Yu Gothic UI"/>
              </a:defRPr>
            </a:pPr>
            <a:r>
              <a:t>🎙️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4297680"/>
            <a:ext cx="448055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オフライン TTS 選択可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846320"/>
            <a:ext cx="5120640" cy="9601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VOICEVOX（日本語）・Windows OneCore（複数言語）はローカル実行。機密性の高い研修動画は完全オフラインで制作可能。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53912" y="4023360"/>
            <a:ext cx="5577840" cy="182880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28231" y="4206240"/>
            <a:ext cx="548640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2400" b="0">
                <a:solidFill>
                  <a:srgbClr val="1C1917"/>
                </a:solidFill>
                <a:latin typeface="Yu Gothic UI"/>
              </a:defRPr>
            </a:pPr>
            <a:r>
              <a:t>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68312" y="4297680"/>
            <a:ext cx="4480559" cy="4572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400" b="1">
                <a:solidFill>
                  <a:srgbClr val="1C1917"/>
                </a:solidFill>
                <a:latin typeface="Yu Gothic UI"/>
              </a:defRPr>
            </a:pPr>
            <a:r>
              <a:t>オンプレ Dedicated 対応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28231" y="4846320"/>
            <a:ext cx="5120640" cy="9601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0">
                <a:solidFill>
                  <a:srgbClr val="57534E"/>
                </a:solidFill>
                <a:latin typeface="Yu Gothic UI"/>
              </a:defRPr>
            </a:pPr>
            <a:r>
              <a:t>ENT プランでは Video API サーバーを自社内に設置可能。クラウドへの一切のデータ送信を遮断できる。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172200"/>
            <a:ext cx="112471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1">
                <a:solidFill>
                  <a:srgbClr val="B8942F"/>
                </a:solidFill>
                <a:latin typeface="Yu Gothic UI"/>
              </a:defRPr>
            </a:pPr>
            <a:r>
              <a:t>→ IT 部門の承認プロセスで「データ送信先」「保管場所」「鍵管理」のいずれもクリア</a:t>
            </a:r>
          </a:p>
        </p:txBody>
      </p:sp>
      <p:sp>
        <p:nvSpPr>
          <p:cNvPr id="22" name="Rectangle 21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8 /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11480"/>
            <a:ext cx="11247120" cy="32004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000" b="1">
                <a:solidFill>
                  <a:srgbClr val="B8942F"/>
                </a:solidFill>
                <a:latin typeface="Yu Gothic UI"/>
              </a:defRPr>
            </a:pPr>
            <a:r>
              <a:t>COMPETITIVE LANDSCAPE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777240"/>
            <a:ext cx="11247120" cy="73152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3200" b="1">
                <a:solidFill>
                  <a:srgbClr val="1C1917"/>
                </a:solidFill>
                <a:latin typeface="Yu Gothic UI"/>
              </a:defRPr>
            </a:pPr>
            <a:r>
              <a:t>INMV vs 既存ソリューション — 5 軸すべて満たすのは INMV のみ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554480"/>
            <a:ext cx="548640" cy="36576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2103120"/>
            <a:ext cx="2743200" cy="45720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2103120"/>
            <a:ext cx="2743200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1C1917"/>
                </a:solidFill>
                <a:latin typeface="Yu Gothic UI"/>
              </a:defRPr>
            </a:pPr>
          </a:p>
        </p:txBody>
      </p:sp>
      <p:sp>
        <p:nvSpPr>
          <p:cNvPr id="7" name="Rectangle 6"/>
          <p:cNvSpPr/>
          <p:nvPr/>
        </p:nvSpPr>
        <p:spPr>
          <a:xfrm>
            <a:off x="3200400" y="2103120"/>
            <a:ext cx="1691640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200400" y="2103120"/>
            <a:ext cx="1691640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動画生成</a:t>
            </a:r>
          </a:p>
        </p:txBody>
      </p:sp>
      <p:sp>
        <p:nvSpPr>
          <p:cNvPr id="9" name="Rectangle 8"/>
          <p:cNvSpPr/>
          <p:nvPr/>
        </p:nvSpPr>
        <p:spPr>
          <a:xfrm>
            <a:off x="4892040" y="2103120"/>
            <a:ext cx="1874519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892040" y="2103120"/>
            <a:ext cx="1874519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操作マニュアル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66559" y="2103120"/>
            <a:ext cx="1417320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766559" y="2103120"/>
            <a:ext cx="1417320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多言語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183879" y="2103120"/>
            <a:ext cx="1691640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183879" y="2103120"/>
            <a:ext cx="1691640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SCORM 出力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875519" y="2103120"/>
            <a:ext cx="1874519" cy="457200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875519" y="2103120"/>
            <a:ext cx="1874519" cy="45720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  <a:latin typeface="Yu Gothic UI"/>
              </a:defRPr>
            </a:pPr>
            <a:r>
              <a:t>ローカル処理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2560320"/>
            <a:ext cx="2743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2560320"/>
            <a:ext cx="2560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Synthesia (cloud)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200400" y="2560320"/>
            <a:ext cx="16916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200400" y="2560320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92040" y="2560320"/>
            <a:ext cx="1874519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892040" y="2560320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66559" y="2560320"/>
            <a:ext cx="141732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766559" y="2560320"/>
            <a:ext cx="1417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83879" y="2560320"/>
            <a:ext cx="16916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183879" y="2560320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875519" y="2560320"/>
            <a:ext cx="1874519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875519" y="2560320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3154679"/>
            <a:ext cx="2743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3154679"/>
            <a:ext cx="2560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Articulate Rise (cloud)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200400" y="3154679"/>
            <a:ext cx="16916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200400" y="3154679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892040" y="3154679"/>
            <a:ext cx="1874519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892040" y="3154679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CA8A04"/>
                </a:solidFill>
                <a:latin typeface="Yu Gothic UI"/>
              </a:defRPr>
            </a:pPr>
            <a:r>
              <a:t>△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766559" y="3154679"/>
            <a:ext cx="141732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766559" y="3154679"/>
            <a:ext cx="1417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183879" y="3154679"/>
            <a:ext cx="16916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183879" y="3154679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875519" y="3154679"/>
            <a:ext cx="1874519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875519" y="3154679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57200" y="3749039"/>
            <a:ext cx="2743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40080" y="3749039"/>
            <a:ext cx="2560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Scribe / Tango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200400" y="3749039"/>
            <a:ext cx="16916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3200400" y="3749039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892040" y="3749039"/>
            <a:ext cx="1874519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4892040" y="3749039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766559" y="3749039"/>
            <a:ext cx="141732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6766559" y="3749039"/>
            <a:ext cx="1417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CA8A04"/>
                </a:solidFill>
                <a:latin typeface="Yu Gothic UI"/>
              </a:defRPr>
            </a:pPr>
            <a:r>
              <a:t>△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183879" y="3749039"/>
            <a:ext cx="16916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183879" y="3749039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875519" y="3749039"/>
            <a:ext cx="1874519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9875519" y="3749039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53" name="Rectangle 52"/>
          <p:cNvSpPr/>
          <p:nvPr/>
        </p:nvSpPr>
        <p:spPr>
          <a:xfrm>
            <a:off x="457200" y="4343400"/>
            <a:ext cx="274320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40080" y="4343400"/>
            <a:ext cx="2560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100" b="0">
                <a:solidFill>
                  <a:srgbClr val="1C1917"/>
                </a:solidFill>
                <a:latin typeface="Yu Gothic UI"/>
              </a:defRPr>
            </a:pPr>
            <a:r>
              <a:t>Camtasia (desktop)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200400" y="4343400"/>
            <a:ext cx="16916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3200400" y="4343400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57" name="Rectangle 56"/>
          <p:cNvSpPr/>
          <p:nvPr/>
        </p:nvSpPr>
        <p:spPr>
          <a:xfrm>
            <a:off x="4892040" y="4343400"/>
            <a:ext cx="1874519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4892040" y="4343400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766559" y="4343400"/>
            <a:ext cx="141732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6766559" y="4343400"/>
            <a:ext cx="1417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61" name="Rectangle 60"/>
          <p:cNvSpPr/>
          <p:nvPr/>
        </p:nvSpPr>
        <p:spPr>
          <a:xfrm>
            <a:off x="8183879" y="4343400"/>
            <a:ext cx="1691640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TextBox 61"/>
          <p:cNvSpPr txBox="1"/>
          <p:nvPr/>
        </p:nvSpPr>
        <p:spPr>
          <a:xfrm>
            <a:off x="8183879" y="4343400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0">
                <a:solidFill>
                  <a:srgbClr val="DC2626"/>
                </a:solidFill>
                <a:latin typeface="Yu Gothic UI"/>
              </a:defRPr>
            </a:pPr>
            <a:r>
              <a:t>✕</a:t>
            </a:r>
          </a:p>
        </p:txBody>
      </p:sp>
      <p:sp>
        <p:nvSpPr>
          <p:cNvPr id="63" name="Rectangle 62"/>
          <p:cNvSpPr/>
          <p:nvPr/>
        </p:nvSpPr>
        <p:spPr>
          <a:xfrm>
            <a:off x="9875519" y="4343400"/>
            <a:ext cx="1874519" cy="594360"/>
          </a:xfrm>
          <a:prstGeom prst="rect">
            <a:avLst/>
          </a:prstGeom>
          <a:solidFill>
            <a:srgbClr val="FFFFFF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875519" y="4343400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57200" y="4937760"/>
            <a:ext cx="2743200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0080" y="4937760"/>
            <a:ext cx="2560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l">
              <a:defRPr sz="1100" b="1">
                <a:solidFill>
                  <a:srgbClr val="8A6F23"/>
                </a:solidFill>
                <a:latin typeface="Yu Gothic UI"/>
              </a:defRPr>
            </a:pPr>
            <a:r>
              <a:t>INMV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200400" y="4937760"/>
            <a:ext cx="1691640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TextBox 67"/>
          <p:cNvSpPr txBox="1"/>
          <p:nvPr/>
        </p:nvSpPr>
        <p:spPr>
          <a:xfrm>
            <a:off x="3200400" y="4937760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69" name="Rectangle 68"/>
          <p:cNvSpPr/>
          <p:nvPr/>
        </p:nvSpPr>
        <p:spPr>
          <a:xfrm>
            <a:off x="4892040" y="4937760"/>
            <a:ext cx="1874519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4892040" y="4937760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766559" y="4937760"/>
            <a:ext cx="1417320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6766559" y="4937760"/>
            <a:ext cx="141732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73" name="Rectangle 72"/>
          <p:cNvSpPr/>
          <p:nvPr/>
        </p:nvSpPr>
        <p:spPr>
          <a:xfrm>
            <a:off x="8183879" y="4937760"/>
            <a:ext cx="1691640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8183879" y="4937760"/>
            <a:ext cx="1691640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75" name="Rectangle 74"/>
          <p:cNvSpPr/>
          <p:nvPr/>
        </p:nvSpPr>
        <p:spPr>
          <a:xfrm>
            <a:off x="9875519" y="4937760"/>
            <a:ext cx="1874519" cy="594360"/>
          </a:xfrm>
          <a:prstGeom prst="rect">
            <a:avLst/>
          </a:prstGeom>
          <a:solidFill>
            <a:srgbClr val="FAF8F5"/>
          </a:solidFill>
          <a:ln>
            <a:solidFill>
              <a:srgbClr val="E7E2D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9875519" y="4937760"/>
            <a:ext cx="1874519" cy="594360"/>
          </a:xfrm>
          <a:prstGeom prst="rect">
            <a:avLst/>
          </a:prstGeom>
          <a:noFill/>
        </p:spPr>
        <p:txBody>
          <a:bodyPr wrap="square" lIns="45720" rIns="45720" tIns="18288" bIns="18288" anchor="ctr">
            <a:spAutoFit/>
          </a:bodyPr>
          <a:lstStyle/>
          <a:p>
            <a:pPr algn="ctr">
              <a:defRPr sz="1800" b="1">
                <a:solidFill>
                  <a:srgbClr val="16A34A"/>
                </a:solidFill>
                <a:latin typeface="Yu Gothic UI"/>
              </a:defRPr>
            </a:pPr>
            <a:r>
              <a:t>○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57200" y="5852160"/>
            <a:ext cx="11247120" cy="36576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1200" b="1">
                <a:solidFill>
                  <a:srgbClr val="B8942F"/>
                </a:solidFill>
                <a:latin typeface="Yu Gothic UI"/>
              </a:defRPr>
            </a:pPr>
            <a:r>
              <a:t>→ 5 軸すべて満たす INMV は唯一の選択肢。Office で完結する日本企業の現場と相性が良い。</a:t>
            </a:r>
          </a:p>
        </p:txBody>
      </p:sp>
      <p:sp>
        <p:nvSpPr>
          <p:cNvPr id="78" name="Rectangle 77"/>
          <p:cNvSpPr/>
          <p:nvPr/>
        </p:nvSpPr>
        <p:spPr>
          <a:xfrm>
            <a:off x="0" y="6565392"/>
            <a:ext cx="12191695" cy="18288"/>
          </a:xfrm>
          <a:prstGeom prst="rect">
            <a:avLst/>
          </a:prstGeom>
          <a:solidFill>
            <a:srgbClr val="B8942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57200" y="6601968"/>
            <a:ext cx="548640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l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HARMONIC insight  ·  Insight Training Studio (INMV)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0972800" y="6601968"/>
            <a:ext cx="1097280" cy="228600"/>
          </a:xfrm>
          <a:prstGeom prst="rect">
            <a:avLst/>
          </a:prstGeom>
          <a:noFill/>
        </p:spPr>
        <p:txBody>
          <a:bodyPr wrap="square" lIns="45720" rIns="45720" tIns="18288" bIns="18288">
            <a:spAutoFit/>
          </a:bodyPr>
          <a:lstStyle/>
          <a:p>
            <a:pPr algn="r">
              <a:defRPr sz="900" b="0">
                <a:solidFill>
                  <a:srgbClr val="57534E"/>
                </a:solidFill>
                <a:latin typeface="Yu Gothic UI"/>
              </a:defRPr>
            </a:pPr>
            <a:r>
              <a:t>9 /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